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34"/>
  </p:notesMasterIdLst>
  <p:handoutMasterIdLst>
    <p:handoutMasterId r:id="rId35"/>
  </p:handoutMasterIdLst>
  <p:sldIdLst>
    <p:sldId id="257" r:id="rId5"/>
    <p:sldId id="336" r:id="rId6"/>
    <p:sldId id="337" r:id="rId7"/>
    <p:sldId id="385" r:id="rId8"/>
    <p:sldId id="383" r:id="rId9"/>
    <p:sldId id="393" r:id="rId10"/>
    <p:sldId id="386" r:id="rId11"/>
    <p:sldId id="387" r:id="rId12"/>
    <p:sldId id="394" r:id="rId13"/>
    <p:sldId id="388" r:id="rId14"/>
    <p:sldId id="389" r:id="rId15"/>
    <p:sldId id="390" r:id="rId16"/>
    <p:sldId id="391" r:id="rId17"/>
    <p:sldId id="392" r:id="rId18"/>
    <p:sldId id="398" r:id="rId19"/>
    <p:sldId id="395" r:id="rId20"/>
    <p:sldId id="396" r:id="rId21"/>
    <p:sldId id="384" r:id="rId22"/>
    <p:sldId id="397" r:id="rId23"/>
    <p:sldId id="400" r:id="rId24"/>
    <p:sldId id="399" r:id="rId25"/>
    <p:sldId id="401" r:id="rId26"/>
    <p:sldId id="402" r:id="rId27"/>
    <p:sldId id="403" r:id="rId28"/>
    <p:sldId id="405" r:id="rId29"/>
    <p:sldId id="404" r:id="rId30"/>
    <p:sldId id="406" r:id="rId31"/>
    <p:sldId id="407" r:id="rId32"/>
    <p:sldId id="408" r:id="rId33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0" autoAdjust="0"/>
    <p:restoredTop sz="73643"/>
  </p:normalViewPr>
  <p:slideViewPr>
    <p:cSldViewPr snapToGrid="0">
      <p:cViewPr varScale="1">
        <p:scale>
          <a:sx n="98" d="100"/>
          <a:sy n="98" d="100"/>
        </p:scale>
        <p:origin x="-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01:05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24575,'54'-2'0,"-1"-1"0,32 0 0,-33 2 0,2 0 0,41 0 0,-15 1 0,-8 0 0,-43 0 0,-11 0 0,-15 1 0,-22 1 0,-15 0 0,-5 0 0,-2 0 0,-5 0 0,-1 0 0,6-2 0,12 0 0,15 0 0,8 0 0,2 0 0,-7 0 0,-12-2 0,-3 0 0,5 0 0,10 1 0,12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01:06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24575,'36'0'0,"0"0"0,8 0 0,3 1 0,17-1 0,6-1 0,-1-1 0,-16-1 0,-27 1 0,-11 0 0,-9 2 0,4 0 0,5 0 0,8-1 0,3-2 0,-3 0 0,-2 1 0,-1 1 0,6 1 0,2 1 0,-6-1 0,-12 0 0,-8 0 0,-4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01:07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24575,'28'0'0,"4"1"0,6 1 0,5-1 0,22-1 0,28-4 0,-2-2 0,-15 1 0,-34 1 0,-29 2 0,-1 1 0,-8 0 0,-2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01:09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24575,'31'0'0,"-2"0"0,-2 0 0,4-2 0,8-1 0,5-1 0,-2 0 0,-10 1 0,-5 2 0,1 1 0,0 0 0,-1 0 0,-2-2 0,0 0 0,-2 0 0,-7 1 0,-4 0 0,-3 0 0,2 0 0,-3 0 0,-3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51:08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1440 24575,'79'-42'0,"-36"18"0,6-3 0,19-13 0,11-7 0,4-3-641,-8 4 1,2-4-1,2-1 1,0-1 640,2-4 0,0-3 0,0 1 0,-2 1 0,-8 5 0,0 0 0,-3 2 0,-7 3 0,14-18 0,-8 7 382,-14 17 0,0 6-382,7 3 0,3 2 217,12-7 0,-1-1-217,-9 8 0,-6 0 0,22-19 0,-50 21 1321,-12 1-1321,-5 2 10,4-3 1,-7 9 0,-7 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51:09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24575,'63'53'0,"-24"-25"0,4 1 0,14 9 0,3 3 0,7 4 0,2 1 0,3 5 0,0 0 0,3 2 0,-1-1 0,-6-6 0,-3-1 0,-6-6 0,-2 0 0,-5-3 0,-1 0 0,-6-1 0,-2 0 0,-3-1 0,-2 0 0,27 36 0,-31-31 0,-1 0 0,4 3 0,-1-2 0,32 33 0,-21-26 0,-29-28 0,-16-15 0,1 0 0,2 2 0,3 1 0,-1 0 0,-3-2 0,-13-8 0,5 2 0,-6-3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3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24575,'11'0'0,"2"0"0,3 1 0,0 0 0,12 0 0,8-3 0,-5 0 0,-14 4 0,-22 2 0,-17 3 0,-2 1 0,3-1 0,6 2 0,9 0 0,7 0 0,4-3 0,2-1 0,1-4 0,4 0 0,1-2 0,-1 0 0,-4 0 0,-6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65 24575,'16'-5'0,"2"1"0,-3 1 0,-1 1 0,-1 1 0,8 1 0,18 0 0,11 0 0,-2 0 0,-13 0 0,-19 0 0,0-1 0,3-1 0,3-1 0,0 0 0,-2 1 0,6 0 0,11-1 0,5-1 0,1 1 0,0-1 0,2 0 0,2-1 0,-6-1 0,-13 2 0,-1 1 0,12 3 0,10-1 0,-2 1 0,-14 0 0,-14 0 0,-7 0 0,-3 0 0,-9 1 0,-15 1 0,-18 3 0,-23 3 0,-22-1 0,-9-1 0,5-3 0,16-3 0,19 0 0,17 0 0,6 0 0,1 0 0,0 0 0,4-1 0,4 1 0,-3 0 0,-5 3 0,-5 1 0,-4 1 0,-11-2 0,-20-2 0,-20-1 0,-12-1 0,20 0 0,26 0 0,25 1 0,15 1 0,3 1 0,0 0 0,2 1 0,3-1 0,4 2 0,4-1 0,8 1 0,13-3 0,19 0 0,11-1 0,-5 0 0,-7-1 0,-11 0 0,-2 2 0,-2 0 0,-1 0 0,-1-1 0,-4 0 0,-3 0 0,-3 0 0,0 0 0,2 0 0,-1 0 0,-6 0 0,3 0 0,22 0 0,15 0 0,6 0 0,-14 0 0,-13 2 0,3 1 0,13 2 0,3 0 0,-9-1 0,-17-1 0,-14-2 0,-4-1 0,3 1 0,16-1 0,10 1 0,6-2 0,5 0 0,-5-1 0,-5-1 0,-12 1 0,-16-2 0,-12 0 0,0 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92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3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2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customXml" Target="../ink/ink2.xm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62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customXml" Target="../ink/ink6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26.emf"/><Relationship Id="rId7" Type="http://schemas.openxmlformats.org/officeDocument/2006/relationships/image" Target="../media/image68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8.xml"/><Relationship Id="rId5" Type="http://schemas.openxmlformats.org/officeDocument/2006/relationships/image" Target="../media/image67.png"/><Relationship Id="rId4" Type="http://schemas.openxmlformats.org/officeDocument/2006/relationships/customXml" Target="../ink/ink7.xml"/><Relationship Id="rId9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FEC5-E3E2-2B98-3608-9EE3B541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C4410-E51A-E657-0AD0-ACF4E6D9CD5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462764" cy="4975236"/>
          </a:xfrm>
        </p:spPr>
        <p:txBody>
          <a:bodyPr/>
          <a:lstStyle/>
          <a:p>
            <a:r>
              <a:rPr lang="nb-NO" dirty="0"/>
              <a:t>Eksperimentelt faktum: partikler har et </a:t>
            </a:r>
            <a:r>
              <a:rPr lang="nb-NO" u="sng" dirty="0" err="1"/>
              <a:t>intrisitt</a:t>
            </a:r>
            <a:r>
              <a:rPr lang="nb-NO" u="sng" dirty="0"/>
              <a:t> angulærmoment</a:t>
            </a:r>
          </a:p>
          <a:p>
            <a:pPr lvl="1"/>
            <a:r>
              <a:rPr lang="nb-NO" dirty="0"/>
              <a:t>elektronet har en </a:t>
            </a:r>
            <a:r>
              <a:rPr lang="nb-NO" i="1" dirty="0"/>
              <a:t>strøm</a:t>
            </a:r>
            <a:r>
              <a:rPr lang="nb-NO" dirty="0"/>
              <a:t>, et magnetisk moment</a:t>
            </a:r>
          </a:p>
          <a:p>
            <a:r>
              <a:rPr lang="nb-NO" dirty="0"/>
              <a:t>Kalles </a:t>
            </a:r>
            <a:r>
              <a:rPr lang="nb-NO" u="sng" dirty="0"/>
              <a:t>spinn</a:t>
            </a:r>
            <a:endParaRPr lang="nb-NO" dirty="0"/>
          </a:p>
          <a:p>
            <a:r>
              <a:rPr lang="nb-NO" u="sng" dirty="0"/>
              <a:t>Kan ikke forklares med klassisk mekanikk</a:t>
            </a:r>
            <a:endParaRPr lang="nb-NO" dirty="0"/>
          </a:p>
          <a:p>
            <a:pPr lvl="1"/>
            <a:r>
              <a:rPr lang="nb-NO" dirty="0"/>
              <a:t>Vi må til relativistisk kvantemekanikk (</a:t>
            </a:r>
            <a:r>
              <a:rPr lang="nb-NO" dirty="0" err="1"/>
              <a:t>Dirac</a:t>
            </a:r>
            <a:r>
              <a:rPr lang="nb-NO" dirty="0"/>
              <a:t>-likningen)</a:t>
            </a:r>
          </a:p>
          <a:p>
            <a:endParaRPr lang="nb-NO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B32417-3692-85D0-6246-480DC6427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59851"/>
              </p:ext>
            </p:extLst>
          </p:nvPr>
        </p:nvGraphicFramePr>
        <p:xfrm>
          <a:off x="6438320" y="1083366"/>
          <a:ext cx="4921955" cy="42670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347">
                  <a:extLst>
                    <a:ext uri="{9D8B030D-6E8A-4147-A177-3AD203B41FA5}">
                      <a16:colId xmlns:a16="http://schemas.microsoft.com/office/drawing/2014/main" val="3052991737"/>
                    </a:ext>
                  </a:extLst>
                </a:gridCol>
                <a:gridCol w="835377">
                  <a:extLst>
                    <a:ext uri="{9D8B030D-6E8A-4147-A177-3AD203B41FA5}">
                      <a16:colId xmlns:a16="http://schemas.microsoft.com/office/drawing/2014/main" val="4226433600"/>
                    </a:ext>
                  </a:extLst>
                </a:gridCol>
                <a:gridCol w="778934">
                  <a:extLst>
                    <a:ext uri="{9D8B030D-6E8A-4147-A177-3AD203B41FA5}">
                      <a16:colId xmlns:a16="http://schemas.microsoft.com/office/drawing/2014/main" val="1684142073"/>
                    </a:ext>
                  </a:extLst>
                </a:gridCol>
                <a:gridCol w="1787297">
                  <a:extLst>
                    <a:ext uri="{9D8B030D-6E8A-4147-A177-3AD203B41FA5}">
                      <a16:colId xmlns:a16="http://schemas.microsoft.com/office/drawing/2014/main" val="2899170864"/>
                    </a:ext>
                  </a:extLst>
                </a:gridCol>
              </a:tblGrid>
              <a:tr h="2760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 err="1">
                          <a:effectLst/>
                        </a:rPr>
                        <a:t>Partikkelnavn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Symbol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 err="1">
                          <a:effectLst/>
                        </a:rPr>
                        <a:t>Spinn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96136358"/>
                  </a:ext>
                </a:extLst>
              </a:tr>
              <a:tr h="276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Elektron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</a:t>
                      </a:r>
                      <a:r>
                        <a:rPr lang="en-US" sz="1600" u="none" strike="noStrike" baseline="30000" dirty="0">
                          <a:effectLst/>
                        </a:rPr>
                        <a:t>-</a:t>
                      </a:r>
                      <a:endParaRPr lang="en-US" sz="16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Fermion (Lepton)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6910715"/>
                  </a:ext>
                </a:extLst>
              </a:tr>
              <a:tr h="450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Positron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</a:t>
                      </a:r>
                      <a:r>
                        <a:rPr lang="en-US" sz="1600" u="none" strike="noStrike" baseline="30000" dirty="0">
                          <a:effectLst/>
                        </a:rPr>
                        <a:t>+</a:t>
                      </a:r>
                      <a:endParaRPr lang="en-US" sz="16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Fermion (Lepton)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6390595"/>
                  </a:ext>
                </a:extLst>
              </a:tr>
              <a:tr h="54455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Proton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Sammensatt Partikkel (Baryon)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3466836"/>
                  </a:ext>
                </a:extLst>
              </a:tr>
              <a:tr h="54455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Nøytron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Sammensatt Partikkel (Baryon)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39733"/>
                  </a:ext>
                </a:extLst>
              </a:tr>
              <a:tr h="276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Muon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600" u="none" strike="noStrike" dirty="0">
                          <a:effectLst/>
                        </a:rPr>
                        <a:t>μ</a:t>
                      </a:r>
                      <a:r>
                        <a:rPr lang="el-GR" sz="1600" u="none" strike="noStrike" baseline="30000" dirty="0">
                          <a:effectLst/>
                        </a:rPr>
                        <a:t>-</a:t>
                      </a:r>
                      <a:endParaRPr lang="el-GR" sz="16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Fermion (Lepton)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9864040"/>
                  </a:ext>
                </a:extLst>
              </a:tr>
              <a:tr h="410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Foton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600" u="none" strike="noStrike">
                          <a:effectLst/>
                        </a:rPr>
                        <a:t>γ</a:t>
                      </a:r>
                      <a:endParaRPr lang="el-G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Boson (</a:t>
                      </a:r>
                      <a:r>
                        <a:rPr lang="en-US" sz="1600" u="none" strike="noStrike" dirty="0" err="1">
                          <a:effectLst/>
                        </a:rPr>
                        <a:t>Kraftbærer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6201073"/>
                  </a:ext>
                </a:extLst>
              </a:tr>
              <a:tr h="74737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Deuteron (D)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baseline="30000" dirty="0">
                          <a:effectLst/>
                        </a:rPr>
                        <a:t>2</a:t>
                      </a:r>
                      <a:r>
                        <a:rPr lang="en-US" sz="1600" u="none" strike="noStrike" dirty="0">
                          <a:effectLst/>
                        </a:rPr>
                        <a:t>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Sammensatt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Partikkel</a:t>
                      </a:r>
                      <a:r>
                        <a:rPr lang="en-US" sz="1600" u="none" strike="noStrike" dirty="0">
                          <a:effectLst/>
                        </a:rPr>
                        <a:t> (</a:t>
                      </a:r>
                      <a:r>
                        <a:rPr lang="en-US" sz="1600" u="none" strike="noStrike" dirty="0" err="1">
                          <a:effectLst/>
                        </a:rPr>
                        <a:t>Kjerne</a:t>
                      </a:r>
                      <a:r>
                        <a:rPr lang="en-US" sz="1600" u="none" strike="noStrike" dirty="0">
                          <a:effectLst/>
                        </a:rPr>
                        <a:t> av Deuterium)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3778642"/>
                  </a:ext>
                </a:extLst>
              </a:tr>
              <a:tr h="678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Heliumkjerne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600" u="none" strike="noStrike">
                          <a:effectLst/>
                        </a:rPr>
                        <a:t>α</a:t>
                      </a:r>
                      <a:endParaRPr lang="el-G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Sammensatt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Partikkel</a:t>
                      </a:r>
                      <a:r>
                        <a:rPr lang="en-US" sz="1600" u="none" strike="noStrike" dirty="0">
                          <a:effectLst/>
                        </a:rPr>
                        <a:t> (</a:t>
                      </a:r>
                      <a:r>
                        <a:rPr lang="en-US" sz="1600" u="none" strike="noStrike" dirty="0" err="1">
                          <a:effectLst/>
                        </a:rPr>
                        <a:t>Kjerne</a:t>
                      </a:r>
                      <a:r>
                        <a:rPr lang="en-US" sz="1600" u="none" strike="noStrike" dirty="0">
                          <a:effectLst/>
                        </a:rPr>
                        <a:t> av Helium-4)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2462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34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0A40-B5B6-8866-48D0-B002C0D5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Elektronet har spinn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1627-7797-B0DA-8136-C31106E578B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396456"/>
          </a:xfrm>
        </p:spPr>
        <p:txBody>
          <a:bodyPr/>
          <a:lstStyle/>
          <a:p>
            <a:r>
              <a:rPr lang="nb-NO" dirty="0"/>
              <a:t>Beskrives med et 2-dimensjonalt vektorrom med basis 𝛼 og 𝛽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Spinnoperatorene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Egenverdier</a:t>
            </a:r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97C71-9679-7B73-0D76-C23E58EB5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45" y="1936751"/>
            <a:ext cx="24130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63E73-B5CA-2205-3F80-480D8C29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89" y="1936751"/>
            <a:ext cx="27178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347FD3-1BC9-E206-5238-F76A0E9F6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755" y="3878439"/>
            <a:ext cx="59944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6B124-9B37-D10F-14E3-1A8ECED5B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545" y="5287080"/>
            <a:ext cx="1409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63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4B29-719B-5A09-8D5D-5495567E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Egenvektortolkning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A2710-6F74-090F-C4A4-B905520686E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spinn i z-retning: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Andre retninger tilsvarende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0B88BD8-04B9-DC87-36CE-7665F06D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90" y="1488722"/>
            <a:ext cx="7239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C022-F21E-62C7-12E6-63788DEF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Totalspinn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66954-52E0-02E7-CFC7-B66E44792B6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Spinnoperatorene er </a:t>
            </a:r>
            <a:r>
              <a:rPr lang="nb-NO" u="sng" dirty="0"/>
              <a:t>angulærmomentoperatorer: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Av dette følger at totalspinn har </a:t>
            </a:r>
            <a:r>
              <a:rPr lang="nb-NO" u="sng" dirty="0"/>
              <a:t>mulige </a:t>
            </a:r>
            <a:r>
              <a:rPr lang="nb-NO" dirty="0"/>
              <a:t>egenverdier </a:t>
            </a:r>
          </a:p>
          <a:p>
            <a:endParaRPr lang="nb-NO" dirty="0"/>
          </a:p>
          <a:p>
            <a:r>
              <a:rPr lang="nb-NO" dirty="0"/>
              <a:t> Men enkel utregning: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(Jf. angulærmoment     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5EDB3-FD74-9FBA-9DB4-23B9ECF4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11" y="4338699"/>
            <a:ext cx="75946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0320A-4DCA-E867-525E-5009A661E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1839852"/>
            <a:ext cx="58801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F4C98-F44E-DA14-DBA9-98A87D35A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0" y="3295650"/>
            <a:ext cx="27813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C9C6F-9695-CEAE-D4BE-68C9CAE8F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984" y="5260285"/>
            <a:ext cx="368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CAF64-968F-EAD0-9E6E-926FACE0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Bølgefunksjonen til 1 elektron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99E52-B6F9-0DD4-F292-56EF013FEA4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Spinnet er en </a:t>
            </a:r>
            <a:r>
              <a:rPr lang="nb-NO" u="sng" dirty="0" err="1"/>
              <a:t>observabel</a:t>
            </a:r>
            <a:r>
              <a:rPr lang="nb-NO" u="sng" dirty="0"/>
              <a:t>, </a:t>
            </a:r>
            <a:r>
              <a:rPr lang="nb-NO" dirty="0"/>
              <a:t>men det er også posisjon</a:t>
            </a:r>
          </a:p>
          <a:p>
            <a:r>
              <a:rPr lang="nb-NO" dirty="0"/>
              <a:t>Spinnet kan avhenge av posisjon</a:t>
            </a:r>
          </a:p>
          <a:p>
            <a:r>
              <a:rPr lang="nb-NO" dirty="0"/>
              <a:t>Den totale kvantetilstanden til 1 elektron er 2 bølgefunksjoner: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Alternative notasjoner: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0EB35-2595-978A-1676-9F20EB0E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3054350"/>
            <a:ext cx="15621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5D26A-1625-8E6D-6421-3AA7ECDD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8" y="5495234"/>
            <a:ext cx="2870200" cy="2794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62C29EC-0D9B-37A2-EB57-7809269F0991}"/>
              </a:ext>
            </a:extLst>
          </p:cNvPr>
          <p:cNvSpPr/>
          <p:nvPr/>
        </p:nvSpPr>
        <p:spPr>
          <a:xfrm>
            <a:off x="5609167" y="4495525"/>
            <a:ext cx="2575983" cy="7493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Det er egentlig bare 1 bølgefunksjon!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F27A0C53-B995-A65F-07E7-A60AA3C58AFD}"/>
              </a:ext>
            </a:extLst>
          </p:cNvPr>
          <p:cNvSpPr/>
          <p:nvPr/>
        </p:nvSpPr>
        <p:spPr>
          <a:xfrm>
            <a:off x="6749344" y="5884059"/>
            <a:ext cx="3049412" cy="810252"/>
          </a:xfrm>
          <a:prstGeom prst="borderCallout1">
            <a:avLst>
              <a:gd name="adj1" fmla="val 18750"/>
              <a:gd name="adj2" fmla="val -8333"/>
              <a:gd name="adj3" fmla="val -6520"/>
              <a:gd name="adj4" fmla="val -357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Men diskret frihetsgrad i tillegg til rom!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4600F575-F835-5660-FE68-8494E972D3F1}"/>
              </a:ext>
            </a:extLst>
          </p:cNvPr>
          <p:cNvSpPr/>
          <p:nvPr/>
        </p:nvSpPr>
        <p:spPr>
          <a:xfrm>
            <a:off x="9029700" y="4651022"/>
            <a:ext cx="2439811" cy="654756"/>
          </a:xfrm>
          <a:prstGeom prst="borderCallout1">
            <a:avLst>
              <a:gd name="adj1" fmla="val 95379"/>
              <a:gd name="adj2" fmla="val -6112"/>
              <a:gd name="adj3" fmla="val 148393"/>
              <a:gd name="adj4" fmla="val -792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Vanligere notasjon</a:t>
            </a:r>
          </a:p>
        </p:txBody>
      </p:sp>
    </p:spTree>
    <p:extLst>
      <p:ext uri="{BB962C8B-B14F-4D97-AF65-F5344CB8AC3E}">
        <p14:creationId xmlns:p14="http://schemas.microsoft.com/office/powerpoint/2010/main" val="1930354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D259-EFD9-AF77-940F-80755230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Spinn-orbital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B1CC-E834-A795-B91C-4FA3B738301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orbital er per definisjon en </a:t>
            </a:r>
            <a:r>
              <a:rPr lang="nb-NO" u="sng" dirty="0"/>
              <a:t>romlig funksjon</a:t>
            </a:r>
            <a:endParaRPr lang="nb-NO" dirty="0"/>
          </a:p>
          <a:p>
            <a:r>
              <a:rPr lang="nb-NO" dirty="0"/>
              <a:t>En spinn-orbital er en orbital med bestemt spinn-projeksjon: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Notasjonen kan variere litt ... Vi prøver å holde oss til boka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1CC14-17C5-52C4-475F-570C294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39" y="2679700"/>
            <a:ext cx="27813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193BE-A23A-35FB-528B-AC7AEA01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676" y="2676878"/>
            <a:ext cx="2755900" cy="7493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E891FFAF-C741-A951-F219-385F7DC6D222}"/>
              </a:ext>
            </a:extLst>
          </p:cNvPr>
          <p:cNvSpPr/>
          <p:nvPr/>
        </p:nvSpPr>
        <p:spPr>
          <a:xfrm>
            <a:off x="1490133" y="4125918"/>
            <a:ext cx="2223911" cy="899416"/>
          </a:xfrm>
          <a:prstGeom prst="borderCallout1">
            <a:avLst>
              <a:gd name="adj1" fmla="val -21414"/>
              <a:gd name="adj2" fmla="val 63241"/>
              <a:gd name="adj3" fmla="val -88322"/>
              <a:gd name="adj4" fmla="val 8095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«alfa spinn»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5B6E077A-A7D6-193D-94F2-179493E0E1A4}"/>
              </a:ext>
            </a:extLst>
          </p:cNvPr>
          <p:cNvSpPr/>
          <p:nvPr/>
        </p:nvSpPr>
        <p:spPr>
          <a:xfrm>
            <a:off x="6186311" y="4171074"/>
            <a:ext cx="2223911" cy="899416"/>
          </a:xfrm>
          <a:prstGeom prst="borderCallout1">
            <a:avLst>
              <a:gd name="adj1" fmla="val -21414"/>
              <a:gd name="adj2" fmla="val 63241"/>
              <a:gd name="adj3" fmla="val -88322"/>
              <a:gd name="adj4" fmla="val 8095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«beta spinn»</a:t>
            </a:r>
          </a:p>
        </p:txBody>
      </p:sp>
    </p:spTree>
    <p:extLst>
      <p:ext uri="{BB962C8B-B14F-4D97-AF65-F5344CB8AC3E}">
        <p14:creationId xmlns:p14="http://schemas.microsoft.com/office/powerpoint/2010/main" val="206490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BA9C6-EC49-392B-FFEA-6B2B2370F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0F8A1FCD-14BB-99C2-F6C0-577516A058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256F1D7-C340-1A5B-CBF6-C3F48A61EC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0F805D4-CFC2-5B62-46DE-7C86748BB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Elektroner er identiske partikler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F88FD-A290-EFDA-5340-E32254B2D4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98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8C57BA-A6F8-232D-5685-F07D1B45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Identiske partikler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316AEF-40A7-5A7F-B842-C43CB878934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Elementærpartikler er identiske</a:t>
            </a:r>
          </a:p>
          <a:p>
            <a:r>
              <a:rPr lang="nb-NO" dirty="0"/>
              <a:t>En kan ikke skille mellom elektron 1 og elektron 2, </a:t>
            </a:r>
            <a:r>
              <a:rPr lang="nb-NO" dirty="0" err="1"/>
              <a:t>feks</a:t>
            </a:r>
            <a:r>
              <a:rPr lang="nb-NO" dirty="0"/>
              <a:t>, </a:t>
            </a:r>
            <a:r>
              <a:rPr lang="nb-NO" u="sng" dirty="0"/>
              <a:t>ikke en gang i prinsippet</a:t>
            </a:r>
          </a:p>
          <a:p>
            <a:r>
              <a:rPr lang="nb-NO" dirty="0"/>
              <a:t>Viktig prinsipp og eksperimentelt verifiserbart</a:t>
            </a:r>
          </a:p>
          <a:p>
            <a:pPr lvl="1"/>
            <a:r>
              <a:rPr lang="nb-NO" dirty="0"/>
              <a:t>Spektrene til atomer ville sett helt annerledes ut!</a:t>
            </a:r>
          </a:p>
          <a:p>
            <a:r>
              <a:rPr lang="nb-NO" dirty="0"/>
              <a:t>Konsekvens, 2 elektroner (uten spinn for enkelhets skyld):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Mer generelt: </a:t>
            </a:r>
            <a:r>
              <a:rPr lang="nb-NO" i="1" dirty="0"/>
              <a:t>permutasjoner</a:t>
            </a:r>
            <a:r>
              <a:rPr lang="nb-NO" dirty="0"/>
              <a:t> av koordinatene gir samme sannsynlighet</a:t>
            </a:r>
          </a:p>
          <a:p>
            <a:r>
              <a:rPr lang="nb-NO" b="1" dirty="0"/>
              <a:t>Postulat: </a:t>
            </a:r>
            <a:r>
              <a:rPr lang="nb-NO" dirty="0"/>
              <a:t>Bølgefunksjonen for flere identiske partikler er </a:t>
            </a:r>
            <a:r>
              <a:rPr lang="nb-NO" u="sng" dirty="0"/>
              <a:t>symmetrisk (bosoner)</a:t>
            </a:r>
            <a:r>
              <a:rPr lang="nb-NO" dirty="0"/>
              <a:t> eller </a:t>
            </a:r>
            <a:r>
              <a:rPr lang="nb-NO" u="sng" dirty="0"/>
              <a:t>antisymmetrisk (fermioner)</a:t>
            </a:r>
            <a:endParaRPr lang="nb-NO" dirty="0"/>
          </a:p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8024C-CFA2-0375-E1A9-22E8DC3E1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648FED-05B4-6826-794A-29BFA6CD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05" y="3765550"/>
            <a:ext cx="4178300" cy="342900"/>
          </a:xfrm>
          <a:prstGeom prst="rect">
            <a:avLst/>
          </a:prstGeom>
        </p:spPr>
      </p:pic>
      <p:sp>
        <p:nvSpPr>
          <p:cNvPr id="11" name="Cloud Callout 10">
            <a:extLst>
              <a:ext uri="{FF2B5EF4-FFF2-40B4-BE49-F238E27FC236}">
                <a16:creationId xmlns:a16="http://schemas.microsoft.com/office/drawing/2014/main" id="{855E64C6-CD0E-D18E-E584-8EA8DD33B06C}"/>
              </a:ext>
            </a:extLst>
          </p:cNvPr>
          <p:cNvSpPr/>
          <p:nvPr/>
        </p:nvSpPr>
        <p:spPr>
          <a:xfrm>
            <a:off x="8681156" y="5655733"/>
            <a:ext cx="3025422" cy="1040323"/>
          </a:xfrm>
          <a:prstGeom prst="cloudCallout">
            <a:avLst>
              <a:gd name="adj1" fmla="val -71934"/>
              <a:gd name="adj2" fmla="val -481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«Pauli-prinsippet»</a:t>
            </a:r>
          </a:p>
        </p:txBody>
      </p:sp>
    </p:spTree>
    <p:extLst>
      <p:ext uri="{BB962C8B-B14F-4D97-AF65-F5344CB8AC3E}">
        <p14:creationId xmlns:p14="http://schemas.microsoft.com/office/powerpoint/2010/main" val="217076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3EB9-F5FC-CCD7-8A70-FFFF1C28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Elektroner har antisymmetriske bølgefunksjoner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6C42-95B1-7EB3-2527-A4D67638D1B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Fermioner (odde spinn) har </a:t>
            </a:r>
            <a:r>
              <a:rPr lang="nb-NO" i="1" dirty="0" err="1"/>
              <a:t>Fermistatistikk</a:t>
            </a:r>
            <a:r>
              <a:rPr lang="nb-NO" i="1" dirty="0"/>
              <a:t>:</a:t>
            </a:r>
          </a:p>
          <a:p>
            <a:endParaRPr lang="nb-NO" i="1" dirty="0"/>
          </a:p>
          <a:p>
            <a:endParaRPr lang="nb-NO" i="1" dirty="0"/>
          </a:p>
          <a:p>
            <a:r>
              <a:rPr lang="nb-NO" i="1" dirty="0"/>
              <a:t>Ombytte av par av partikler gir alltid minus-fortegn</a:t>
            </a:r>
          </a:p>
          <a:p>
            <a:r>
              <a:rPr lang="nb-NO" dirty="0" err="1"/>
              <a:t>Hartree</a:t>
            </a:r>
            <a:r>
              <a:rPr lang="nb-NO" dirty="0"/>
              <a:t>-produkter er ikke antisymmetriske! (Se tavla.)</a:t>
            </a:r>
          </a:p>
          <a:p>
            <a:r>
              <a:rPr lang="nb-NO" dirty="0"/>
              <a:t>Hvordan lage et «antisymmetrisk </a:t>
            </a:r>
            <a:r>
              <a:rPr lang="nb-NO" dirty="0" err="1"/>
              <a:t>Hartree</a:t>
            </a:r>
            <a:r>
              <a:rPr lang="nb-NO" dirty="0"/>
              <a:t>-produkt»?</a:t>
            </a:r>
          </a:p>
          <a:p>
            <a:r>
              <a:rPr lang="nb-NO" u="sng" dirty="0" err="1"/>
              <a:t>Slater</a:t>
            </a:r>
            <a:r>
              <a:rPr lang="nb-NO" u="sng" dirty="0"/>
              <a:t>-determinant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DF4DB-5F7E-4FD0-0CAA-10474795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8" y="1963659"/>
            <a:ext cx="9371706" cy="2941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864BC7A-5984-394E-A248-63F0E6789A28}"/>
              </a:ext>
            </a:extLst>
          </p:cNvPr>
          <p:cNvGrpSpPr/>
          <p:nvPr/>
        </p:nvGrpSpPr>
        <p:grpSpPr>
          <a:xfrm>
            <a:off x="4277120" y="2282804"/>
            <a:ext cx="612000" cy="22320"/>
            <a:chOff x="4277120" y="2282804"/>
            <a:chExt cx="612000" cy="2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EAD354-392C-3400-A767-2AC4E7648775}"/>
                    </a:ext>
                  </a:extLst>
                </p14:cNvPr>
                <p14:cNvContentPartPr/>
                <p14:nvPr/>
              </p14:nvContentPartPr>
              <p14:xfrm>
                <a:off x="4277120" y="2300084"/>
                <a:ext cx="214560" cy="5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EAD354-392C-3400-A767-2AC4E764877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59120" y="2282444"/>
                  <a:ext cx="250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5C6660-C66C-DF3D-B68C-E1D841FA9DC4}"/>
                    </a:ext>
                  </a:extLst>
                </p14:cNvPr>
                <p14:cNvContentPartPr/>
                <p14:nvPr/>
              </p14:nvContentPartPr>
              <p14:xfrm>
                <a:off x="4639640" y="2282804"/>
                <a:ext cx="249480" cy="7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5C6660-C66C-DF3D-B68C-E1D841FA9DC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21640" y="2264804"/>
                  <a:ext cx="28512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E6E7F4-6389-89E2-DBCE-AB553E502CE8}"/>
                  </a:ext>
                </a:extLst>
              </p14:cNvPr>
              <p14:cNvContentPartPr/>
              <p14:nvPr/>
            </p14:nvContentPartPr>
            <p14:xfrm>
              <a:off x="7045160" y="2295404"/>
              <a:ext cx="194400" cy="8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E6E7F4-6389-89E2-DBCE-AB553E502C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7160" y="2277404"/>
                <a:ext cx="2300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4A8371-5CDE-CCC0-C976-34AD75593BDD}"/>
                  </a:ext>
                </a:extLst>
              </p14:cNvPr>
              <p14:cNvContentPartPr/>
              <p14:nvPr/>
            </p14:nvContentPartPr>
            <p14:xfrm>
              <a:off x="7829960" y="2288924"/>
              <a:ext cx="186840" cy="10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4A8371-5CDE-CCC0-C976-34AD75593B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1960" y="2271284"/>
                <a:ext cx="22248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91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A68-1047-B08B-8C4F-4B0A9844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2 elektroner, He-atom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687048-BEDF-3129-0311-24585F67237E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/>
          <a:stretch>
            <a:fillRect/>
          </a:stretch>
        </p:blipFill>
        <p:spPr>
          <a:xfrm>
            <a:off x="2178570" y="2862877"/>
            <a:ext cx="5272098" cy="351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14F583-3DB1-D9CC-2AC1-938330AA8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68" y="1788783"/>
            <a:ext cx="6884800" cy="391384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57D47A5C-2D31-6337-037C-B5B81D4ED73E}"/>
              </a:ext>
            </a:extLst>
          </p:cNvPr>
          <p:cNvSpPr/>
          <p:nvPr/>
        </p:nvSpPr>
        <p:spPr>
          <a:xfrm>
            <a:off x="8861778" y="2485843"/>
            <a:ext cx="2449689" cy="754068"/>
          </a:xfrm>
          <a:prstGeom prst="borderCallout1">
            <a:avLst>
              <a:gd name="adj1" fmla="val 18750"/>
              <a:gd name="adj2" fmla="val -8333"/>
              <a:gd name="adj3" fmla="val 64594"/>
              <a:gd name="adj4" fmla="val -563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Enklere notasjon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7E687-5F73-EF7F-29B9-4B305F5B5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18" y="4624373"/>
            <a:ext cx="29591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D145D-F7D1-1608-E9F6-8BF2EC949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900" y="5204017"/>
            <a:ext cx="6680200" cy="7366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E4F78562-3CB8-28D6-BFC8-3621AAED3AE7}"/>
              </a:ext>
            </a:extLst>
          </p:cNvPr>
          <p:cNvSpPr/>
          <p:nvPr/>
        </p:nvSpPr>
        <p:spPr>
          <a:xfrm>
            <a:off x="3342935" y="3587368"/>
            <a:ext cx="3125599" cy="838200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2 elektroner i samme 1s-orbital: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65534BE3-C646-888C-725E-F9AA8069531C}"/>
              </a:ext>
            </a:extLst>
          </p:cNvPr>
          <p:cNvSpPr/>
          <p:nvPr/>
        </p:nvSpPr>
        <p:spPr>
          <a:xfrm>
            <a:off x="8976089" y="5732258"/>
            <a:ext cx="3125599" cy="838200"/>
          </a:xfrm>
          <a:prstGeom prst="borderCallout1">
            <a:avLst>
              <a:gd name="adj1" fmla="val 18750"/>
              <a:gd name="adj2" fmla="val -8333"/>
              <a:gd name="adj3" fmla="val 10143"/>
              <a:gd name="adj4" fmla="val -235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Symmetrisk romdel, antisymmetrisk spinn</a:t>
            </a:r>
          </a:p>
        </p:txBody>
      </p:sp>
    </p:spTree>
    <p:extLst>
      <p:ext uri="{BB962C8B-B14F-4D97-AF65-F5344CB8AC3E}">
        <p14:creationId xmlns:p14="http://schemas.microsoft.com/office/powerpoint/2010/main" val="40197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EB8A-34AF-03B3-08BB-8A0E2AB3A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86DD505-3BB9-B0CF-B9DB-8D434C8748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F5E0650-E1BA-65F9-3FC2-8A172102F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2E0A84-595E-0B01-79D9-CB64414D81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Heliumatomet og Hylleraas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BF83AC2-E46C-537A-7F66-A3A68995CE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06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F8A07-CD3C-94ED-B1F7-B66E5ABB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Kort om determinanter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C313-4EDC-C02B-DE60-BDCD61E0195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Se tavla</a:t>
            </a:r>
          </a:p>
        </p:txBody>
      </p:sp>
    </p:spTree>
    <p:extLst>
      <p:ext uri="{BB962C8B-B14F-4D97-AF65-F5344CB8AC3E}">
        <p14:creationId xmlns:p14="http://schemas.microsoft.com/office/powerpoint/2010/main" val="2891542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7470-E5B7-CE9F-6199-BAE7E02B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-determinanter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3B6B6E-E9F8-F7F9-8775-FE56F867F4A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/>
          <a:p>
            <a:r>
              <a:rPr lang="nb-NO" dirty="0"/>
              <a:t>Med generelle 1-elektron-funksjoner: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Ombytte av </a:t>
            </a:r>
            <a:r>
              <a:rPr lang="nb-NO" u="sng" dirty="0"/>
              <a:t>rader</a:t>
            </a:r>
            <a:r>
              <a:rPr lang="nb-NO" dirty="0"/>
              <a:t> = ombytte av partikler: gir minusfortegn</a:t>
            </a:r>
          </a:p>
          <a:p>
            <a:r>
              <a:rPr lang="nb-NO" dirty="0"/>
              <a:t>Ombytte av </a:t>
            </a:r>
            <a:r>
              <a:rPr lang="nb-NO" u="sng" dirty="0"/>
              <a:t>kolonner </a:t>
            </a:r>
            <a:r>
              <a:rPr lang="nb-NO" dirty="0"/>
              <a:t>= ombytte av 1e-funksjoner: gir minusfortegn</a:t>
            </a:r>
          </a:p>
          <a:p>
            <a:pPr lvl="1"/>
            <a:r>
              <a:rPr lang="nb-NO" dirty="0"/>
              <a:t>Dersom to 1e-funksjoner er identiske får vi null!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DB81F9-9664-6BF9-3D78-6D4FD405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11" y="1854200"/>
            <a:ext cx="6553200" cy="1574800"/>
          </a:xfrm>
          <a:prstGeom prst="rect">
            <a:avLst/>
          </a:prstGeom>
        </p:spPr>
      </p:pic>
      <p:sp>
        <p:nvSpPr>
          <p:cNvPr id="11" name="Cloud Callout 10">
            <a:extLst>
              <a:ext uri="{FF2B5EF4-FFF2-40B4-BE49-F238E27FC236}">
                <a16:creationId xmlns:a16="http://schemas.microsoft.com/office/drawing/2014/main" id="{72CAE78A-1D3B-0226-DF08-CB98A0DC79F7}"/>
              </a:ext>
            </a:extLst>
          </p:cNvPr>
          <p:cNvSpPr/>
          <p:nvPr/>
        </p:nvSpPr>
        <p:spPr>
          <a:xfrm>
            <a:off x="8142111" y="5616222"/>
            <a:ext cx="4049889" cy="1241778"/>
          </a:xfrm>
          <a:prstGeom prst="cloudCallout">
            <a:avLst>
              <a:gd name="adj1" fmla="val -63603"/>
              <a:gd name="adj2" fmla="val -17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Annen formulering av Pauli: elektronene kan ikke være i samme spinn-orbital</a:t>
            </a:r>
          </a:p>
        </p:txBody>
      </p:sp>
    </p:spTree>
    <p:extLst>
      <p:ext uri="{BB962C8B-B14F-4D97-AF65-F5344CB8AC3E}">
        <p14:creationId xmlns:p14="http://schemas.microsoft.com/office/powerpoint/2010/main" val="2595681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D3CC-383F-266D-C59B-5E4CA674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Spinn-orbitaler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3EC8-3E1F-730A-59C5-DE074F7FC29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introduserer spinn-orbitaler</a:t>
            </a:r>
          </a:p>
          <a:p>
            <a:r>
              <a:rPr lang="nb-NO" dirty="0"/>
              <a:t>Anta </a:t>
            </a:r>
            <a:r>
              <a:rPr lang="nb-NO" i="1" dirty="0"/>
              <a:t>N</a:t>
            </a:r>
            <a:r>
              <a:rPr lang="nb-NO" dirty="0"/>
              <a:t> er partall:</a:t>
            </a:r>
            <a:r>
              <a:rPr lang="nb-NO" i="1" dirty="0"/>
              <a:t> </a:t>
            </a:r>
          </a:p>
          <a:p>
            <a:endParaRPr lang="nb-NO" i="1" dirty="0"/>
          </a:p>
          <a:p>
            <a:endParaRPr lang="nb-NO" i="1" dirty="0"/>
          </a:p>
          <a:p>
            <a:endParaRPr lang="nb-NO" i="1" dirty="0"/>
          </a:p>
          <a:p>
            <a:pPr marL="0" indent="0">
              <a:buNone/>
            </a:pPr>
            <a:endParaRPr lang="nb-NO" i="1" dirty="0"/>
          </a:p>
          <a:p>
            <a:r>
              <a:rPr lang="nb-NO" dirty="0"/>
              <a:t>En annen vanlig notasjon for dette:</a:t>
            </a:r>
          </a:p>
          <a:p>
            <a:endParaRPr lang="nb-NO" dirty="0"/>
          </a:p>
          <a:p>
            <a:r>
              <a:rPr lang="nb-NO" dirty="0"/>
              <a:t>Orbitalene er «dobbeltokkupert»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71A8A-ED86-D485-078B-C15047BF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3" y="1193067"/>
            <a:ext cx="1473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83A58-28E9-1DF3-252C-235566B0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82648"/>
            <a:ext cx="7772400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0E8DD-5E14-C692-0D38-D2EC477FE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4748755"/>
            <a:ext cx="5054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5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44DD-8E75-D140-239A-B85C2C4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Helium igjen, med angulærmoment og spinn!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E39B-9C6D-1B1D-A5C4-57D27B12447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Anta begge elektronene er i 1s-tilstand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Slater</a:t>
            </a:r>
            <a:r>
              <a:rPr lang="nb-NO" dirty="0"/>
              <a:t>-determinant: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ADC13-1E31-95A9-2C54-EB02FDD5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811161"/>
            <a:ext cx="5613400" cy="368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80E015B-DC1B-11B5-361A-2682979569AA}"/>
              </a:ext>
            </a:extLst>
          </p:cNvPr>
          <p:cNvGrpSpPr/>
          <p:nvPr/>
        </p:nvGrpSpPr>
        <p:grpSpPr>
          <a:xfrm>
            <a:off x="7986200" y="1713284"/>
            <a:ext cx="765360" cy="518400"/>
            <a:chOff x="7986200" y="1713284"/>
            <a:chExt cx="765360" cy="51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865DE5-80E8-C900-D6C9-7F76288D10DC}"/>
                    </a:ext>
                  </a:extLst>
                </p14:cNvPr>
                <p14:cNvContentPartPr/>
                <p14:nvPr/>
              </p14:nvContentPartPr>
              <p14:xfrm>
                <a:off x="7986200" y="1713284"/>
                <a:ext cx="765360" cy="518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865DE5-80E8-C900-D6C9-7F76288D10D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68200" y="1695644"/>
                  <a:ext cx="80100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D628AFA-CE7E-20C9-87D7-44E7B9BDC6F6}"/>
                    </a:ext>
                  </a:extLst>
                </p14:cNvPr>
                <p14:cNvContentPartPr/>
                <p14:nvPr/>
              </p14:nvContentPartPr>
              <p14:xfrm>
                <a:off x="8058920" y="1748924"/>
                <a:ext cx="567720" cy="45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D628AFA-CE7E-20C9-87D7-44E7B9BDC6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40920" y="1730924"/>
                  <a:ext cx="603360" cy="492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D64FA24-C3B3-E41E-6B82-86C6F6517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500" y="3209034"/>
            <a:ext cx="6731000" cy="723900"/>
          </a:xfrm>
          <a:prstGeom prst="rect">
            <a:avLst/>
          </a:prstGeom>
        </p:spPr>
      </p:pic>
      <p:sp>
        <p:nvSpPr>
          <p:cNvPr id="14" name="Line Callout 1 13">
            <a:extLst>
              <a:ext uri="{FF2B5EF4-FFF2-40B4-BE49-F238E27FC236}">
                <a16:creationId xmlns:a16="http://schemas.microsoft.com/office/drawing/2014/main" id="{F3D7B4C7-DF61-6AEF-4ADA-3C9812C0A98D}"/>
              </a:ext>
            </a:extLst>
          </p:cNvPr>
          <p:cNvSpPr/>
          <p:nvPr/>
        </p:nvSpPr>
        <p:spPr>
          <a:xfrm>
            <a:off x="9332774" y="1912768"/>
            <a:ext cx="2672796" cy="1251295"/>
          </a:xfrm>
          <a:prstGeom prst="borderCallout1">
            <a:avLst>
              <a:gd name="adj1" fmla="val 18750"/>
              <a:gd name="adj2" fmla="val -8333"/>
              <a:gd name="adj3" fmla="val 11456"/>
              <a:gd name="adj4" fmla="val -17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Generelt ikke en hydrogenorbital! Det viktige er at angulærmomentdelen er en sfærisk harmonisk</a:t>
            </a:r>
          </a:p>
        </p:txBody>
      </p:sp>
    </p:spTree>
    <p:extLst>
      <p:ext uri="{BB962C8B-B14F-4D97-AF65-F5344CB8AC3E}">
        <p14:creationId xmlns:p14="http://schemas.microsoft.com/office/powerpoint/2010/main" val="4065594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6158-7DD0-FAD4-14CB-DF8FAF36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Konfigurasjoner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561AA-9144-130C-530E-3B7B718D549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498056"/>
          </a:xfrm>
        </p:spPr>
        <p:txBody>
          <a:bodyPr/>
          <a:lstStyle/>
          <a:p>
            <a:r>
              <a:rPr lang="nb-NO" dirty="0"/>
              <a:t>Hver orbital kan okkuperes av maks 2 elektroner</a:t>
            </a:r>
          </a:p>
          <a:p>
            <a:r>
              <a:rPr lang="nb-NO" dirty="0"/>
              <a:t>Typisk vil hver orbital bli assosiert med en energi</a:t>
            </a:r>
          </a:p>
          <a:p>
            <a:r>
              <a:rPr lang="nb-NO" dirty="0"/>
              <a:t>Dette leder til </a:t>
            </a:r>
            <a:r>
              <a:rPr lang="nb-NO" u="sng" dirty="0"/>
              <a:t>konfigurasjoner</a:t>
            </a:r>
            <a:r>
              <a:rPr lang="nb-NO" i="1" u="sng" dirty="0"/>
              <a:t>, </a:t>
            </a:r>
            <a:r>
              <a:rPr lang="nb-NO" dirty="0"/>
              <a:t>fylling av elektronskall med bestemt angulærmoment</a:t>
            </a:r>
          </a:p>
          <a:p>
            <a:r>
              <a:rPr lang="nb-NO" dirty="0"/>
              <a:t>Heliumgrunntilstanden: Begge elektroner i 1s, motsatt rettet spinn</a:t>
            </a:r>
          </a:p>
          <a:p>
            <a:pPr lvl="1"/>
            <a:r>
              <a:rPr lang="nb-NO" dirty="0"/>
              <a:t>1</a:t>
            </a:r>
            <a:r>
              <a:rPr lang="nb-NO" i="1" dirty="0"/>
              <a:t>s</a:t>
            </a:r>
            <a:r>
              <a:rPr lang="nb-NO" baseline="30000" dirty="0"/>
              <a:t>2</a:t>
            </a:r>
            <a:r>
              <a:rPr lang="nb-NO" dirty="0"/>
              <a:t> – to elektroner i 1</a:t>
            </a:r>
            <a:r>
              <a:rPr lang="nb-NO" i="1" dirty="0"/>
              <a:t>s. </a:t>
            </a:r>
            <a:r>
              <a:rPr lang="nb-NO" dirty="0"/>
              <a:t>Det er maks antall!</a:t>
            </a:r>
          </a:p>
          <a:p>
            <a:pPr lvl="1"/>
            <a:r>
              <a:rPr lang="nb-NO" dirty="0"/>
              <a:t>Fullt innerste skall.</a:t>
            </a:r>
          </a:p>
          <a:p>
            <a:r>
              <a:rPr lang="nb-NO" dirty="0"/>
              <a:t>Li: </a:t>
            </a:r>
          </a:p>
          <a:p>
            <a:pPr lvl="1"/>
            <a:r>
              <a:rPr lang="nb-NO" dirty="0"/>
              <a:t>1</a:t>
            </a:r>
            <a:r>
              <a:rPr lang="nb-NO" i="1" dirty="0"/>
              <a:t>s</a:t>
            </a:r>
            <a:r>
              <a:rPr lang="nb-NO" baseline="30000" dirty="0"/>
              <a:t>2</a:t>
            </a:r>
          </a:p>
          <a:p>
            <a:pPr lvl="1"/>
            <a:r>
              <a:rPr lang="nb-NO" dirty="0"/>
              <a:t>2</a:t>
            </a:r>
            <a:r>
              <a:rPr lang="nb-NO" i="1" dirty="0"/>
              <a:t>s</a:t>
            </a:r>
            <a:r>
              <a:rPr lang="nb-NO" baseline="30000" dirty="0"/>
              <a:t>1 </a:t>
            </a:r>
            <a:r>
              <a:rPr lang="nb-NO" dirty="0"/>
              <a:t>– ikke fullt skall</a:t>
            </a:r>
          </a:p>
          <a:p>
            <a:r>
              <a:rPr lang="nb-NO" dirty="0"/>
              <a:t>Be: 1</a:t>
            </a:r>
            <a:r>
              <a:rPr lang="nb-NO" i="1" dirty="0"/>
              <a:t>s</a:t>
            </a:r>
            <a:r>
              <a:rPr lang="nb-NO" baseline="30000" dirty="0"/>
              <a:t>2</a:t>
            </a:r>
            <a:r>
              <a:rPr lang="nb-NO" dirty="0"/>
              <a:t>2</a:t>
            </a:r>
            <a:r>
              <a:rPr lang="nb-NO" i="1" dirty="0"/>
              <a:t>s</a:t>
            </a:r>
            <a:r>
              <a:rPr lang="nb-NO" baseline="30000" dirty="0"/>
              <a:t>2</a:t>
            </a:r>
          </a:p>
          <a:p>
            <a:pPr lvl="1"/>
            <a:r>
              <a:rPr lang="nb-NO" dirty="0"/>
              <a:t>1</a:t>
            </a:r>
            <a:r>
              <a:rPr lang="nb-NO" i="1" dirty="0"/>
              <a:t>s</a:t>
            </a:r>
            <a:r>
              <a:rPr lang="nb-NO" baseline="30000" dirty="0"/>
              <a:t>2</a:t>
            </a:r>
            <a:r>
              <a:rPr lang="nb-NO" dirty="0"/>
              <a:t> – to elektroner, 2</a:t>
            </a:r>
            <a:r>
              <a:rPr lang="nb-NO" i="1" dirty="0"/>
              <a:t>s</a:t>
            </a:r>
            <a:r>
              <a:rPr lang="nb-NO" baseline="30000" dirty="0"/>
              <a:t>2</a:t>
            </a:r>
            <a:r>
              <a:rPr lang="nb-NO" dirty="0"/>
              <a:t> – to elektroner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A4B31-BF24-A84C-1FA1-A9CF1F85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22" y="4037115"/>
            <a:ext cx="20066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31FAE-2C78-BDB6-67DB-AD3D3F04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84" y="5383756"/>
            <a:ext cx="2374900" cy="34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294128-FB19-22B3-FB5C-0F52FDFEF696}"/>
              </a:ext>
            </a:extLst>
          </p:cNvPr>
          <p:cNvSpPr txBox="1"/>
          <p:nvPr/>
        </p:nvSpPr>
        <p:spPr>
          <a:xfrm>
            <a:off x="6931378" y="3793067"/>
            <a:ext cx="3622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B: 1</a:t>
            </a:r>
            <a:r>
              <a:rPr lang="nb-NO" sz="2400" i="1" dirty="0"/>
              <a:t>s</a:t>
            </a:r>
            <a:r>
              <a:rPr lang="nb-NO" sz="2400" baseline="30000" dirty="0"/>
              <a:t>2</a:t>
            </a:r>
            <a:r>
              <a:rPr lang="nb-NO" sz="2400" dirty="0"/>
              <a:t>2</a:t>
            </a:r>
            <a:r>
              <a:rPr lang="nb-NO" sz="2400" i="1" dirty="0"/>
              <a:t>s</a:t>
            </a:r>
            <a:r>
              <a:rPr lang="nb-NO" sz="2400" baseline="30000" dirty="0"/>
              <a:t>2</a:t>
            </a:r>
            <a:r>
              <a:rPr lang="nb-NO" sz="2400" dirty="0"/>
              <a:t>2</a:t>
            </a:r>
            <a:r>
              <a:rPr lang="nb-NO" sz="2400" i="1" dirty="0"/>
              <a:t>p</a:t>
            </a:r>
            <a:r>
              <a:rPr lang="nb-NO" sz="2400" baseline="30000" dirty="0"/>
              <a:t>1</a:t>
            </a:r>
          </a:p>
          <a:p>
            <a:endParaRPr lang="nb-NO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4F0FA-7965-C305-D613-60269AA7F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78" y="4320116"/>
            <a:ext cx="2882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64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545F-25EC-5E9B-BA92-4BBB14B7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CF9F1C0-C283-70CE-DD00-0148FB3B35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092E1758-ABE7-C893-149C-6EDC2C934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73925-6C25-DE65-6485-601648D7E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2502EE-41A1-37C1-E919-237B08BA5A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4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5429-F875-BC03-99C2-55EDAD03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0965F-773C-ADA3-32D6-7678B7F11EC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Forventningsverdi for energi er alltid begrenset nedentil av grunntilstandsenergi: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Har vi en </a:t>
            </a:r>
            <a:r>
              <a:rPr lang="nb-NO" u="sng" dirty="0"/>
              <a:t>ansats, </a:t>
            </a:r>
            <a:r>
              <a:rPr lang="nb-NO" dirty="0"/>
              <a:t>eller prøvebølgefunksjon med </a:t>
            </a:r>
            <a:r>
              <a:rPr lang="nb-NO" u="sng" dirty="0" err="1"/>
              <a:t>parametre</a:t>
            </a:r>
            <a:r>
              <a:rPr lang="nb-NO" dirty="0"/>
              <a:t> kan vi minimere, forsøke å finne beste mulige bølgefunksjon på gitt form</a:t>
            </a:r>
          </a:p>
          <a:p>
            <a:r>
              <a:rPr lang="nb-NO" dirty="0"/>
              <a:t>Eksempel: Hylleraas’ bølgefunksjon</a:t>
            </a:r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45B51-1F7D-D977-3953-879A7CCC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883" y="1880306"/>
            <a:ext cx="2324100" cy="3429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E6C539-675B-F1B1-1963-977211DE2CD8}"/>
              </a:ext>
            </a:extLst>
          </p:cNvPr>
          <p:cNvGrpSpPr/>
          <p:nvPr/>
        </p:nvGrpSpPr>
        <p:grpSpPr>
          <a:xfrm>
            <a:off x="3276599" y="4279195"/>
            <a:ext cx="4826000" cy="711200"/>
            <a:chOff x="3276599" y="4279195"/>
            <a:chExt cx="4826000" cy="71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62F7AA-24D5-84F6-0492-ABCE6933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599" y="4279195"/>
              <a:ext cx="4826000" cy="7112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14:cNvPr>
                <p14:cNvContentPartPr/>
                <p14:nvPr/>
              </p14:nvContentPartPr>
              <p14:xfrm>
                <a:off x="5470289" y="4528928"/>
                <a:ext cx="60840" cy="24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2289" y="4510928"/>
                  <a:ext cx="96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14:cNvPr>
                <p14:cNvContentPartPr/>
                <p14:nvPr/>
              </p14:nvContentPartPr>
              <p14:xfrm>
                <a:off x="6722369" y="4769768"/>
                <a:ext cx="473040" cy="33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4369" y="4751768"/>
                  <a:ext cx="508680" cy="69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AC2EE0-154D-0A24-5F3A-F10978E29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1855" y="5240128"/>
            <a:ext cx="57658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35061F-12E4-66CA-F438-4695241F70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609" y="6086256"/>
            <a:ext cx="3124200" cy="2794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1B48615F-4150-3C22-4044-41711C7E28B4}"/>
              </a:ext>
            </a:extLst>
          </p:cNvPr>
          <p:cNvSpPr/>
          <p:nvPr/>
        </p:nvSpPr>
        <p:spPr>
          <a:xfrm>
            <a:off x="8974503" y="4414167"/>
            <a:ext cx="2573866" cy="7112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Ansats-</a:t>
            </a:r>
            <a:r>
              <a:rPr lang="nb-NO" sz="2000" dirty="0" err="1"/>
              <a:t>parametre</a:t>
            </a:r>
            <a:endParaRPr lang="nb-NO" sz="2000" dirty="0"/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BC37B1FA-563C-096F-B68B-2E4297BB62B2}"/>
              </a:ext>
            </a:extLst>
          </p:cNvPr>
          <p:cNvSpPr/>
          <p:nvPr/>
        </p:nvSpPr>
        <p:spPr>
          <a:xfrm>
            <a:off x="8519962" y="5831485"/>
            <a:ext cx="2980430" cy="953700"/>
          </a:xfrm>
          <a:prstGeom prst="borderCallout1">
            <a:avLst>
              <a:gd name="adj1" fmla="val 18750"/>
              <a:gd name="adj2" fmla="val -8333"/>
              <a:gd name="adj3" fmla="val 39484"/>
              <a:gd name="adj4" fmla="val -422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Et optimeringsproblem</a:t>
            </a:r>
          </a:p>
        </p:txBody>
      </p:sp>
    </p:spTree>
    <p:extLst>
      <p:ext uri="{BB962C8B-B14F-4D97-AF65-F5344CB8AC3E}">
        <p14:creationId xmlns:p14="http://schemas.microsoft.com/office/powerpoint/2010/main" val="4215707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CA30-384F-2A01-5FEE-AAD55DF8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Partikkel i boks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1C4E1-3A58-AB93-FA53-CE823967C35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gjør et litt annet eksempel enn i boka</a:t>
            </a:r>
          </a:p>
          <a:p>
            <a:r>
              <a:rPr lang="nb-NO" dirty="0"/>
              <a:t>Vi definerer en prøvefunksjon på formen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70B30-5BDF-28EB-7525-D502AD36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34" y="2449268"/>
            <a:ext cx="3911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8D878-F35B-C1E7-9592-9D987BCF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391868"/>
            <a:ext cx="5854700" cy="439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F59DD6-17EC-0DBC-A959-56B98AD1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78" y="3084607"/>
            <a:ext cx="5854700" cy="1007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386C3-395C-09A5-938F-074494147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647" y="3486759"/>
            <a:ext cx="4232715" cy="31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52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1DBD-6CBA-D0AE-C5E5-11C23CA2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88E0-DB26-827F-2F4F-FB2E5C07B46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Mellomregninger: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får forventningsverdi: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Betingelse for minimum: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785D5-9F74-5905-700C-CE9D9160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22" y="2580216"/>
            <a:ext cx="48768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EC0E9-D558-3AA2-FD06-A7AFC6CE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22" y="1512711"/>
            <a:ext cx="584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6048-064C-EC35-24B8-87D5B4EB5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106" y="4240390"/>
            <a:ext cx="17399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223F5-522E-5AF5-6039-C5DA9E3CA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322" y="5997356"/>
            <a:ext cx="13843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70044-FFAD-AD2A-57CF-43D1F1ADF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306" y="4024490"/>
            <a:ext cx="44704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89832-AC74-00C6-DB5F-03794791D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5556" y="5802454"/>
            <a:ext cx="1587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4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1FE9A6-E66D-FFA3-D826-E09CC01E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80" y="2743408"/>
            <a:ext cx="5482157" cy="4114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9BB58-52FC-9F8C-89AA-15688852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forts.: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BD69F-DF29-14FB-F671-93711269E02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setter in </a:t>
            </a:r>
            <a:r>
              <a:rPr lang="nb-NO" i="1" dirty="0"/>
              <a:t>a</a:t>
            </a:r>
            <a:r>
              <a:rPr lang="nb-NO" dirty="0"/>
              <a:t> = 𝜋</a:t>
            </a:r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00A88-4175-9CD4-1F2B-57630D36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1" y="2019509"/>
            <a:ext cx="66929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01DDF-4530-F545-BD0C-F682348A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071" y="916012"/>
            <a:ext cx="41783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5A18E8-7DAD-5C11-E264-80659A3D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klassiske He-atomet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92D4F-5338-B604-9775-B63FB2BB6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E486E6-89DC-75C4-B375-8B91387D235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3458052" cy="4975236"/>
          </a:xfrm>
        </p:spPr>
        <p:txBody>
          <a:bodyPr/>
          <a:lstStyle/>
          <a:p>
            <a:r>
              <a:rPr lang="nb-NO" dirty="0"/>
              <a:t>Veldefinert posisjon, bevegelsesmengde</a:t>
            </a:r>
          </a:p>
          <a:p>
            <a:r>
              <a:rPr lang="nb-NO" dirty="0"/>
              <a:t>Newtons lover</a:t>
            </a:r>
          </a:p>
          <a:p>
            <a:r>
              <a:rPr lang="nb-NO" u="sng" dirty="0"/>
              <a:t>Kaotiske, uforutsigbare baner</a:t>
            </a:r>
          </a:p>
          <a:p>
            <a:r>
              <a:rPr lang="nb-NO" dirty="0"/>
              <a:t>Viste seg vanskelig å lage en Bohr-modell for helium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CEC67-D878-4F97-8C54-BE7EF8C0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430" y="825611"/>
            <a:ext cx="7772400" cy="492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3D5C-13B6-1FCD-8368-EC94E918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kvantemekaniske He-atomet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F6B98-FC19-46AB-7390-65092228AAE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575675" cy="4975236"/>
          </a:xfrm>
        </p:spPr>
        <p:txBody>
          <a:bodyPr/>
          <a:lstStyle/>
          <a:p>
            <a:r>
              <a:rPr lang="nb-NO" dirty="0" err="1"/>
              <a:t>Schrödingerlikning</a:t>
            </a:r>
            <a:r>
              <a:rPr lang="nb-NO" dirty="0"/>
              <a:t> for He: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Bølgefunksjonen avhenger av </a:t>
            </a:r>
            <a:r>
              <a:rPr lang="nb-NO" u="sng" dirty="0"/>
              <a:t>to elektronposisjoner</a:t>
            </a:r>
            <a:endParaRPr lang="nb-NO" i="1" u="sng" dirty="0"/>
          </a:p>
          <a:p>
            <a:r>
              <a:rPr lang="nb-NO" dirty="0"/>
              <a:t>Kan ikke lenger løses analytisk</a:t>
            </a:r>
          </a:p>
          <a:p>
            <a:r>
              <a:rPr lang="nb-NO" dirty="0"/>
              <a:t>(Vi mangler også </a:t>
            </a:r>
            <a:r>
              <a:rPr lang="nb-NO" u="sng" dirty="0"/>
              <a:t>elektronspinn</a:t>
            </a:r>
            <a:r>
              <a:rPr lang="nb-NO" dirty="0"/>
              <a:t>, men kommer tilbake til det)</a:t>
            </a:r>
          </a:p>
          <a:p>
            <a:endParaRPr lang="nb-NO" dirty="0"/>
          </a:p>
        </p:txBody>
      </p:sp>
      <p:pic>
        <p:nvPicPr>
          <p:cNvPr id="5" name="Picture 4" descr="A number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E4D5F026-E961-03E9-47AF-2FFCBE918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11" y="1625601"/>
            <a:ext cx="7772400" cy="1398806"/>
          </a:xfrm>
          <a:prstGeom prst="rect">
            <a:avLst/>
          </a:prstGeom>
        </p:spPr>
      </p:pic>
      <p:pic>
        <p:nvPicPr>
          <p:cNvPr id="7" name="Picture 6" descr="A diagram of a line with points and arrows&#10;&#10;Description automatically generated">
            <a:extLst>
              <a:ext uri="{FF2B5EF4-FFF2-40B4-BE49-F238E27FC236}">
                <a16:creationId xmlns:a16="http://schemas.microsoft.com/office/drawing/2014/main" id="{2FE8326C-AC9B-6C50-60CF-9CE907CA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622" y="1625601"/>
            <a:ext cx="3739445" cy="38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9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FE85-8361-D6D7-ADCD-A2112F2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Egil A. Hylleraas (</a:t>
            </a:r>
            <a:r>
              <a:rPr lang="en-US" dirty="0"/>
              <a:t>1898–1965)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A238-4A1C-789D-01F7-AD576A09D10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6776987" cy="4975236"/>
          </a:xfrm>
        </p:spPr>
        <p:txBody>
          <a:bodyPr/>
          <a:lstStyle/>
          <a:p>
            <a:r>
              <a:rPr lang="nb-NO" dirty="0"/>
              <a:t>Norsk fysiker, professor ved UiO fra 1932</a:t>
            </a:r>
          </a:p>
          <a:p>
            <a:r>
              <a:rPr lang="nb-NO" dirty="0"/>
              <a:t>Studerte heliumatomet i Göttingen</a:t>
            </a:r>
          </a:p>
          <a:p>
            <a:r>
              <a:rPr lang="nb-NO" dirty="0"/>
              <a:t>Første kvantitative beregning på et to-elektronproblem</a:t>
            </a:r>
          </a:p>
          <a:p>
            <a:r>
              <a:rPr lang="nb-NO" u="sng" dirty="0"/>
              <a:t>Manuell optimering</a:t>
            </a:r>
            <a:r>
              <a:rPr lang="nb-NO" i="1" u="sng" dirty="0"/>
              <a:t>, </a:t>
            </a:r>
            <a:r>
              <a:rPr lang="nb-NO" dirty="0"/>
              <a:t>komplisert 5-10 variabel-problem</a:t>
            </a:r>
            <a:endParaRPr lang="nb-NO" u="sng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Grunntilstandsenergi til 0.1 % nøyaktighet!</a:t>
            </a:r>
          </a:p>
          <a:p>
            <a:r>
              <a:rPr lang="nb-NO" u="sng" dirty="0"/>
              <a:t>Triumf</a:t>
            </a:r>
            <a:r>
              <a:rPr lang="nb-NO" dirty="0"/>
              <a:t> for kvantemekanikk: Også 2 elektroner kunne beskrives med SL!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0B8D2-2739-769F-ABC5-6DA0D353D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21" y="4049889"/>
            <a:ext cx="4826000" cy="711200"/>
          </a:xfrm>
          <a:prstGeom prst="rect">
            <a:avLst/>
          </a:prstGeom>
        </p:spPr>
      </p:pic>
      <p:pic>
        <p:nvPicPr>
          <p:cNvPr id="6" name="Picture 5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E3E0CD3D-9B2F-28FE-8EA1-416BD692E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53" y="617477"/>
            <a:ext cx="3777028" cy="4202608"/>
          </a:xfrm>
          <a:prstGeom prst="rect">
            <a:avLst/>
          </a:prstGeom>
        </p:spPr>
      </p:pic>
      <p:pic>
        <p:nvPicPr>
          <p:cNvPr id="8" name="Picture 7" descr="A machine on a glass surface&#10;&#10;Description automatically generated">
            <a:extLst>
              <a:ext uri="{FF2B5EF4-FFF2-40B4-BE49-F238E27FC236}">
                <a16:creationId xmlns:a16="http://schemas.microsoft.com/office/drawing/2014/main" id="{EFE368AE-F1DC-4C60-73CF-1D0E9308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40801" y="4446426"/>
            <a:ext cx="3070577" cy="2302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1285F-425B-9718-362E-FB273F590CFA}"/>
              </a:ext>
            </a:extLst>
          </p:cNvPr>
          <p:cNvSpPr txBox="1"/>
          <p:nvPr/>
        </p:nvSpPr>
        <p:spPr>
          <a:xfrm>
            <a:off x="6254045" y="6326724"/>
            <a:ext cx="268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dirty="0"/>
              <a:t>Egil Hylleraas sin kalkulator fra 1930-tallet. Fra utstilling på </a:t>
            </a:r>
            <a:r>
              <a:rPr lang="nb-NO" dirty="0" err="1"/>
              <a:t>Hylleraas</a:t>
            </a:r>
            <a:r>
              <a:rPr lang="nb-NO" dirty="0"/>
              <a:t>-senteret</a:t>
            </a:r>
          </a:p>
        </p:txBody>
      </p:sp>
    </p:spTree>
    <p:extLst>
      <p:ext uri="{BB962C8B-B14F-4D97-AF65-F5344CB8AC3E}">
        <p14:creationId xmlns:p14="http://schemas.microsoft.com/office/powerpoint/2010/main" val="21774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B4396-F9BE-03C0-7336-9FD41791B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0E057951-5166-C265-9FA3-CAE1DC0E18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9E6A14F0-6E82-438D-88D1-E2CC270236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EE8E8DD-BF7A-EB9A-5A58-0DA7FF2567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-produkter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CD461-DC00-888C-9A56-25BB7744F8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7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18BB-21D1-558C-9415-0263F945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Orbital-tilnærming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CB43A-D374-FE0D-2D22-56242A4FAA5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er vant til å tenke på at elektroner er i «orbitaler»</a:t>
            </a:r>
          </a:p>
          <a:p>
            <a:r>
              <a:rPr lang="nb-NO" dirty="0"/>
              <a:t>Dette er en </a:t>
            </a:r>
            <a:r>
              <a:rPr lang="nb-NO" u="sng" dirty="0"/>
              <a:t>tilnærming</a:t>
            </a:r>
            <a:r>
              <a:rPr lang="nb-NO" dirty="0"/>
              <a:t> og i He-tilfellet kan vi skrive</a:t>
            </a:r>
          </a:p>
          <a:p>
            <a:r>
              <a:rPr lang="nb-NO" dirty="0"/>
              <a:t>For </a:t>
            </a:r>
            <a:r>
              <a:rPr lang="nb-NO" i="1" dirty="0"/>
              <a:t>N</a:t>
            </a:r>
            <a:r>
              <a:rPr lang="nb-NO" dirty="0"/>
              <a:t> elektroner: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Kalles </a:t>
            </a:r>
            <a:r>
              <a:rPr lang="nb-NO" u="sng" dirty="0" err="1"/>
              <a:t>Hartree</a:t>
            </a:r>
            <a:r>
              <a:rPr lang="nb-NO" u="sng" dirty="0"/>
              <a:t>-produkt</a:t>
            </a:r>
            <a:endParaRPr lang="nb-NO" dirty="0"/>
          </a:p>
          <a:p>
            <a:r>
              <a:rPr lang="nb-NO" dirty="0"/>
              <a:t>En </a:t>
            </a:r>
            <a:r>
              <a:rPr lang="nb-NO" u="sng" dirty="0"/>
              <a:t>enorm forenkling,</a:t>
            </a:r>
            <a:r>
              <a:rPr lang="nb-NO" dirty="0"/>
              <a:t> vi argumenterer på tavla</a:t>
            </a:r>
          </a:p>
          <a:p>
            <a:r>
              <a:rPr lang="nb-NO" dirty="0"/>
              <a:t>Viser seg at hver orbital vil minne om hydrogenorbitalene!</a:t>
            </a:r>
          </a:p>
          <a:p>
            <a:r>
              <a:rPr lang="nb-NO" dirty="0"/>
              <a:t>Hver orbital vil også bli assosiert med en </a:t>
            </a:r>
            <a:r>
              <a:rPr lang="nb-NO" u="sng" dirty="0"/>
              <a:t>energi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514DB-2894-CE3D-6D57-8BAEE555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244" y="1674989"/>
            <a:ext cx="2997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A1F30-4ECB-D988-5A45-1EDB8015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771" y="2854370"/>
            <a:ext cx="5219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8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C89E-864C-9038-A1DF-63226028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-produkt mangler korrelasjon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4B855-9D70-B3F8-5C1C-CDA6D5F0740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283567"/>
          </a:xfrm>
        </p:spPr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-produkt: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Hva er sannsynlighetstettheten for elektron 1 alene?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Sannsynligheten avhenger kun av 1 orbital - elektronene er </a:t>
            </a:r>
            <a:r>
              <a:rPr lang="nb-NO" u="sng" dirty="0"/>
              <a:t>ikke korrelerte</a:t>
            </a:r>
          </a:p>
          <a:p>
            <a:r>
              <a:rPr lang="nb-NO" dirty="0"/>
              <a:t>Bølgefunksjonen kan ikke beskrive at elektroner beveger seg avhengig av hverandre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0CE0-B5AF-1D08-4014-10DDCA4D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15" y="1781926"/>
            <a:ext cx="52197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93687-D147-A09C-6280-271B9B22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3374164"/>
            <a:ext cx="6502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5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40FB-F2BF-FF52-ACCB-EB2373CF3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C3C9A5DF-A1A8-BB3A-429E-174EFE9F52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8B0DFACA-01F2-D90D-E4B6-1546F5D931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46B467-8E1C-BCD4-2E7E-73BBC78F4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Elektronspinn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906E6EA-7EE0-1F69-876C-E30D51E7DF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08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9039</TotalTime>
  <Words>881</Words>
  <Application>Microsoft Macintosh PowerPoint</Application>
  <PresentationFormat>Widescreen</PresentationFormat>
  <Paragraphs>247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Arial, sans-serif</vt:lpstr>
      <vt:lpstr>Calibri</vt:lpstr>
      <vt:lpstr>Office Theme</vt:lpstr>
      <vt:lpstr>KJM2601 – forelesning 12</vt:lpstr>
      <vt:lpstr>Heliumatomet og Hylleraas</vt:lpstr>
      <vt:lpstr>Det klassiske He-atomet</vt:lpstr>
      <vt:lpstr>Det kvantemekaniske He-atomet</vt:lpstr>
      <vt:lpstr>Egil A. Hylleraas (1898–1965)</vt:lpstr>
      <vt:lpstr>Hartree-produkter</vt:lpstr>
      <vt:lpstr>Orbital-tilnærming</vt:lpstr>
      <vt:lpstr>Hartree-produkt mangler korrelasjon</vt:lpstr>
      <vt:lpstr>Elektronspinn</vt:lpstr>
      <vt:lpstr>Elektronspinn</vt:lpstr>
      <vt:lpstr>Elektronet har spinn 1/2</vt:lpstr>
      <vt:lpstr>Egenvektortolkning</vt:lpstr>
      <vt:lpstr>Totalspinn</vt:lpstr>
      <vt:lpstr>Bølgefunksjonen til 1 elektron</vt:lpstr>
      <vt:lpstr>Spinn-orbital</vt:lpstr>
      <vt:lpstr>Elektroner er identiske partikler</vt:lpstr>
      <vt:lpstr>Identiske partikler</vt:lpstr>
      <vt:lpstr>Elektroner har antisymmetriske bølgefunksjoner</vt:lpstr>
      <vt:lpstr>Eksempel: 2 elektroner, He-atom</vt:lpstr>
      <vt:lpstr>Kort om determinanter</vt:lpstr>
      <vt:lpstr>Slater-determinanter</vt:lpstr>
      <vt:lpstr>Spinn-orbitaler</vt:lpstr>
      <vt:lpstr>Helium igjen, med angulærmoment og spinn!</vt:lpstr>
      <vt:lpstr>Konfigurasjoner</vt:lpstr>
      <vt:lpstr>Variasjonsmetoden</vt:lpstr>
      <vt:lpstr>Variasjonsmetoden</vt:lpstr>
      <vt:lpstr>Eksempel: Partikkel i boks</vt:lpstr>
      <vt:lpstr>Eksempel, forts:</vt:lpstr>
      <vt:lpstr>Eksempel, forts.: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58</cp:revision>
  <cp:lastPrinted>2024-09-26T08:04:23Z</cp:lastPrinted>
  <dcterms:created xsi:type="dcterms:W3CDTF">2024-08-23T10:30:26Z</dcterms:created>
  <dcterms:modified xsi:type="dcterms:W3CDTF">2024-10-01T17:14:25Z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